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71" r:id="rId4"/>
    <p:sldId id="272" r:id="rId5"/>
    <p:sldId id="273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73124" autoAdjust="0"/>
  </p:normalViewPr>
  <p:slideViewPr>
    <p:cSldViewPr>
      <p:cViewPr varScale="1">
        <p:scale>
          <a:sx n="43" d="100"/>
          <a:sy n="43" d="100"/>
        </p:scale>
        <p:origin x="58" y="81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120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5A96F-7351-418F-B4FB-8A3CBB126DE6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27C44-C12C-4DEE-9294-1517F0A4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BIPOC includes the following race/ethnic groups: American Indian or Alaska Native, Asian or Asian American, Black or African American, Latina/Latino/Latinx/Hispanic, Southwest Asian/Middle Eastern/North African, Native Hawaiian or Pacific Islander.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numerator reflects the number of people who respondent to the corresponding question in the survey. The denominator is the number of people categorized in each gender or race/ethnicity in the Fall 2021 census. The overall response rate includes individuals who might have skipped a specific survey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27C44-C12C-4DEE-9294-1517F0A42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Showing a </a:t>
            </a:r>
            <a:r>
              <a:rPr lang="en-US" b="1" baseline="0" dirty="0"/>
              <a:t>respondent profile </a:t>
            </a:r>
            <a:r>
              <a:rPr lang="en-US" baseline="0" dirty="0"/>
              <a:t>rather than response rates per demographic group because UCCS opted to anonymize the survey such that responses are not tied to individuals and response rates are not calculable.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BIPOC includes the following race/ethnic groups: American Indian or Alaska Native, Asian or Asian American, Black or African American, Latina/Latino/Latinx/Hispanic, Southwest Asian/Middle Eastern/North African, Native Hawaiian or Pacific Islander.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27C44-C12C-4DEE-9294-1517F0A42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2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UCCS Signature - 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67000"/>
            <a:ext cx="7688189" cy="1064345"/>
          </a:xfrm>
          <a:prstGeom prst="rect">
            <a:avLst/>
          </a:prstGeom>
        </p:spPr>
      </p:pic>
      <p:pic>
        <p:nvPicPr>
          <p:cNvPr id="5" name="Picture 4" descr="UCwCampusesRe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383328"/>
            <a:ext cx="4800600" cy="9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7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7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7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UCCS Signature - Revers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1380"/>
            <a:ext cx="2743200" cy="373833"/>
          </a:xfrm>
          <a:prstGeom prst="rect">
            <a:avLst/>
          </a:prstGeom>
        </p:spPr>
      </p:pic>
      <p:pic>
        <p:nvPicPr>
          <p:cNvPr id="12" name="Picture 11" descr="UCwCampusesRev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994" y="6297678"/>
            <a:ext cx="2232406" cy="423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Black"/>
          <a:ea typeface="+mn-ea"/>
          <a:cs typeface="Arial Blac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UCCS</a:t>
            </a:r>
            <a:br>
              <a:rPr lang="en-US" dirty="0"/>
            </a:br>
            <a:r>
              <a:rPr lang="en-US" dirty="0"/>
              <a:t>2021 Campus Workplace &amp; Culture Survey</a:t>
            </a:r>
            <a:br>
              <a:rPr lang="en-US" dirty="0"/>
            </a:br>
            <a:r>
              <a:rPr lang="en-US" dirty="0"/>
              <a:t>Response Rates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CU Board of Regents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January 2022 Retreat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UCCS Response Rates per Survey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B75DF0-33C4-4FD9-8336-4F38A2027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079029"/>
              </p:ext>
            </p:extLst>
          </p:nvPr>
        </p:nvGraphicFramePr>
        <p:xfrm>
          <a:off x="685800" y="1600200"/>
          <a:ext cx="10439400" cy="3017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2802094917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57194581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17828577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99395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Respondents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Response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Undergraduate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9595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29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Graduate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6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9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730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E55A00-D93F-4F4A-8AFC-48B34203F19C}"/>
              </a:ext>
            </a:extLst>
          </p:cNvPr>
          <p:cNvSpPr txBox="1"/>
          <p:nvPr/>
        </p:nvSpPr>
        <p:spPr>
          <a:xfrm>
            <a:off x="685800" y="5279136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Respondents include partial completers.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UCCS Response Rates by Gender &amp; Ethnicity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B75DF0-33C4-4FD9-8336-4F38A2027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614280"/>
              </p:ext>
            </p:extLst>
          </p:nvPr>
        </p:nvGraphicFramePr>
        <p:xfrm>
          <a:off x="698090" y="1295400"/>
          <a:ext cx="10304780" cy="268634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46580">
                  <a:extLst>
                    <a:ext uri="{9D8B030D-6E8A-4147-A177-3AD203B41FA5}">
                      <a16:colId xmlns:a16="http://schemas.microsoft.com/office/drawing/2014/main" val="2802094917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57194581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17828577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29939579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068740896"/>
                    </a:ext>
                  </a:extLst>
                </a:gridCol>
              </a:tblGrid>
              <a:tr h="324578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Undergrads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1992"/>
                  </a:ext>
                </a:extLst>
              </a:tr>
              <a:tr h="324578">
                <a:tc>
                  <a:txBody>
                    <a:bodyPr/>
                    <a:lstStyle/>
                    <a:p>
                      <a:r>
                        <a:rPr lang="en-US" dirty="0"/>
                        <a:t>Response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297969"/>
                  </a:ext>
                </a:extLst>
              </a:tr>
              <a:tr h="1040429">
                <a:tc>
                  <a:txBody>
                    <a:bodyPr/>
                    <a:lstStyle/>
                    <a:p>
                      <a:r>
                        <a:rPr lang="en-US" dirty="0"/>
                        <a:t>Gender:</a:t>
                      </a:r>
                    </a:p>
                    <a:p>
                      <a:r>
                        <a:rPr lang="en-US" dirty="0"/>
                        <a:t>     Female (F)</a:t>
                      </a:r>
                    </a:p>
                    <a:p>
                      <a:r>
                        <a:rPr lang="en-US" dirty="0"/>
                        <a:t>     Male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19%</a:t>
                      </a:r>
                    </a:p>
                    <a:p>
                      <a:pPr algn="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19%</a:t>
                      </a:r>
                    </a:p>
                    <a:p>
                      <a:pPr algn="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44%</a:t>
                      </a:r>
                    </a:p>
                    <a:p>
                      <a:pPr algn="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69%</a:t>
                      </a:r>
                    </a:p>
                    <a:p>
                      <a:pPr algn="r"/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61134"/>
                  </a:ext>
                </a:extLst>
              </a:tr>
              <a:tr h="800330">
                <a:tc>
                  <a:txBody>
                    <a:bodyPr/>
                    <a:lstStyle/>
                    <a:p>
                      <a:r>
                        <a:rPr lang="en-US" dirty="0"/>
                        <a:t>Race/Ethnicity:</a:t>
                      </a:r>
                      <a:br>
                        <a:rPr lang="en-US" dirty="0"/>
                      </a:br>
                      <a:r>
                        <a:rPr lang="en-US" dirty="0"/>
                        <a:t>     BIPOC</a:t>
                      </a:r>
                    </a:p>
                    <a:p>
                      <a:r>
                        <a:rPr lang="en-US" dirty="0"/>
                        <a:t>    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19%</a:t>
                      </a:r>
                    </a:p>
                    <a:p>
                      <a:pPr algn="r"/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24%</a:t>
                      </a:r>
                    </a:p>
                    <a:p>
                      <a:pPr algn="r"/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41%</a:t>
                      </a:r>
                    </a:p>
                    <a:p>
                      <a:pPr algn="r"/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66%</a:t>
                      </a:r>
                    </a:p>
                    <a:p>
                      <a:pPr algn="r"/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96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48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UCCS Response Rates by Unit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B75DF0-33C4-4FD9-8336-4F38A2027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10239"/>
              </p:ext>
            </p:extLst>
          </p:nvPr>
        </p:nvGraphicFramePr>
        <p:xfrm>
          <a:off x="609600" y="1295400"/>
          <a:ext cx="10972800" cy="4450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802094917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57194581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17828577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29939579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068740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Undergrads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6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414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23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Letters Arts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65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Beth-El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74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Affairs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33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Academic Affairs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9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Admin &amp;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9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7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Affairs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95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Chancellor/HR/IT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58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02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UCCS Respondent Profile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B75DF0-33C4-4FD9-8336-4F38A2027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070467"/>
              </p:ext>
            </p:extLst>
          </p:nvPr>
        </p:nvGraphicFramePr>
        <p:xfrm>
          <a:off x="698090" y="1295400"/>
          <a:ext cx="10896600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802094917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57194581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17828577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29939579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068740896"/>
                    </a:ext>
                  </a:extLst>
                </a:gridCol>
              </a:tblGrid>
              <a:tr h="324578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Undergrads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1992"/>
                  </a:ext>
                </a:extLst>
              </a:tr>
              <a:tr h="324578">
                <a:tc>
                  <a:txBody>
                    <a:bodyPr/>
                    <a:lstStyle/>
                    <a:p>
                      <a:r>
                        <a:rPr lang="en-US" dirty="0"/>
                        <a:t>Total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297969"/>
                  </a:ext>
                </a:extLst>
              </a:tr>
              <a:tr h="1040429">
                <a:tc>
                  <a:txBody>
                    <a:bodyPr/>
                    <a:lstStyle/>
                    <a:p>
                      <a:r>
                        <a:rPr lang="en-US" dirty="0"/>
                        <a:t>Gender:</a:t>
                      </a:r>
                    </a:p>
                    <a:p>
                      <a:r>
                        <a:rPr lang="en-US" dirty="0"/>
                        <a:t>     Female (F)</a:t>
                      </a:r>
                    </a:p>
                    <a:p>
                      <a:r>
                        <a:rPr lang="en-US" dirty="0"/>
                        <a:t>     Male (M)</a:t>
                      </a:r>
                    </a:p>
                    <a:p>
                      <a:r>
                        <a:rPr lang="en-US" dirty="0"/>
                        <a:t>     Neither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1000 (52%)</a:t>
                      </a:r>
                    </a:p>
                    <a:p>
                      <a:pPr algn="r"/>
                      <a:r>
                        <a:rPr lang="en-US" dirty="0"/>
                        <a:t>525 (27%)</a:t>
                      </a:r>
                    </a:p>
                    <a:p>
                      <a:pPr algn="r"/>
                      <a:r>
                        <a:rPr lang="en-US" dirty="0"/>
                        <a:t>33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222 (53%)</a:t>
                      </a:r>
                    </a:p>
                    <a:p>
                      <a:pPr algn="r"/>
                      <a:r>
                        <a:rPr lang="en-US" dirty="0"/>
                        <a:t>129 (31%)</a:t>
                      </a:r>
                    </a:p>
                    <a:p>
                      <a:pPr algn="r"/>
                      <a:r>
                        <a:rPr lang="en-US" dirty="0"/>
                        <a:t>6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207 (50%)</a:t>
                      </a:r>
                    </a:p>
                    <a:p>
                      <a:pPr algn="r"/>
                      <a:r>
                        <a:rPr lang="en-US" dirty="0"/>
                        <a:t>135 (33%)</a:t>
                      </a:r>
                    </a:p>
                    <a:p>
                      <a:pPr algn="r"/>
                      <a:r>
                        <a:rPr lang="en-US" dirty="0"/>
                        <a:t>2 (0.5%)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323 (55%)</a:t>
                      </a:r>
                    </a:p>
                    <a:p>
                      <a:pPr algn="r"/>
                      <a:r>
                        <a:rPr lang="en-US" dirty="0"/>
                        <a:t>172 (30%)</a:t>
                      </a:r>
                    </a:p>
                    <a:p>
                      <a:pPr algn="r"/>
                      <a:r>
                        <a:rPr lang="en-US" dirty="0"/>
                        <a:t>5 (1%)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61134"/>
                  </a:ext>
                </a:extLst>
              </a:tr>
              <a:tr h="800330">
                <a:tc>
                  <a:txBody>
                    <a:bodyPr/>
                    <a:lstStyle/>
                    <a:p>
                      <a:r>
                        <a:rPr lang="en-US" dirty="0"/>
                        <a:t>Race/Ethnicity:</a:t>
                      </a:r>
                      <a:br>
                        <a:rPr lang="en-US" dirty="0"/>
                      </a:br>
                      <a:r>
                        <a:rPr lang="en-US" dirty="0"/>
                        <a:t>     BIPOC</a:t>
                      </a:r>
                    </a:p>
                    <a:p>
                      <a:r>
                        <a:rPr lang="en-US" dirty="0"/>
                        <a:t>    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685 (36%)</a:t>
                      </a:r>
                    </a:p>
                    <a:p>
                      <a:pPr algn="r"/>
                      <a:r>
                        <a:rPr lang="en-US" dirty="0"/>
                        <a:t>1227 (64%)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128 (31%)</a:t>
                      </a:r>
                    </a:p>
                    <a:p>
                      <a:pPr algn="r"/>
                      <a:r>
                        <a:rPr lang="en-US" dirty="0"/>
                        <a:t>273 (65%)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68 (16%)</a:t>
                      </a:r>
                    </a:p>
                    <a:p>
                      <a:pPr algn="r"/>
                      <a:r>
                        <a:rPr lang="en-US" dirty="0"/>
                        <a:t>317 (77%)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123 (21%)</a:t>
                      </a:r>
                    </a:p>
                    <a:p>
                      <a:pPr algn="r"/>
                      <a:r>
                        <a:rPr lang="en-US" dirty="0"/>
                        <a:t>438 (75%)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96857"/>
                  </a:ext>
                </a:extLst>
              </a:tr>
              <a:tr h="324578">
                <a:tc>
                  <a:txBody>
                    <a:bodyPr/>
                    <a:lstStyle/>
                    <a:p>
                      <a:r>
                        <a:rPr lang="en-US" dirty="0"/>
                        <a:t>First-generation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536 (28%)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132 (32%)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76093"/>
                  </a:ext>
                </a:extLst>
              </a:tr>
              <a:tr h="1280528">
                <a:tc>
                  <a:txBody>
                    <a:bodyPr/>
                    <a:lstStyle/>
                    <a:p>
                      <a:r>
                        <a:rPr lang="en-US" dirty="0"/>
                        <a:t>Party:</a:t>
                      </a:r>
                    </a:p>
                    <a:p>
                      <a:r>
                        <a:rPr lang="en-US" dirty="0"/>
                        <a:t>     Democrat</a:t>
                      </a:r>
                      <a:br>
                        <a:rPr lang="en-US" dirty="0"/>
                      </a:br>
                      <a:r>
                        <a:rPr lang="en-US" dirty="0"/>
                        <a:t>     Independent</a:t>
                      </a:r>
                      <a:br>
                        <a:rPr lang="en-US" dirty="0"/>
                      </a:br>
                      <a:r>
                        <a:rPr lang="en-US" dirty="0"/>
                        <a:t>     Republican</a:t>
                      </a:r>
                      <a:br>
                        <a:rPr lang="en-US" dirty="0"/>
                      </a:br>
                      <a:r>
                        <a:rPr lang="en-US" dirty="0"/>
                        <a:t>     Other/NA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338 (18%)</a:t>
                      </a:r>
                    </a:p>
                    <a:p>
                      <a:pPr algn="r"/>
                      <a:r>
                        <a:rPr lang="en-US" dirty="0"/>
                        <a:t>303 (16%)</a:t>
                      </a:r>
                    </a:p>
                    <a:p>
                      <a:pPr algn="r"/>
                      <a:r>
                        <a:rPr lang="en-US" dirty="0"/>
                        <a:t>255 (13%)</a:t>
                      </a:r>
                    </a:p>
                    <a:p>
                      <a:pPr algn="r"/>
                      <a:r>
                        <a:rPr lang="en-US" dirty="0"/>
                        <a:t>1032 (54%)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115 (28%)</a:t>
                      </a:r>
                    </a:p>
                    <a:p>
                      <a:pPr algn="r"/>
                      <a:r>
                        <a:rPr lang="en-US" dirty="0"/>
                        <a:t>72 (17%)</a:t>
                      </a:r>
                    </a:p>
                    <a:p>
                      <a:pPr algn="r"/>
                      <a:r>
                        <a:rPr lang="en-US" dirty="0"/>
                        <a:t>40 (10%)</a:t>
                      </a:r>
                    </a:p>
                    <a:p>
                      <a:pPr algn="r"/>
                      <a:r>
                        <a:rPr lang="en-US" dirty="0"/>
                        <a:t>190 (46%)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139 (34%)</a:t>
                      </a:r>
                    </a:p>
                    <a:p>
                      <a:pPr algn="r"/>
                      <a:r>
                        <a:rPr lang="en-US" dirty="0"/>
                        <a:t>74 (18%)</a:t>
                      </a:r>
                    </a:p>
                    <a:p>
                      <a:pPr algn="r"/>
                      <a:r>
                        <a:rPr lang="en-US" dirty="0"/>
                        <a:t>29 (7%)</a:t>
                      </a:r>
                    </a:p>
                    <a:p>
                      <a:pPr algn="r"/>
                      <a:r>
                        <a:rPr lang="en-US" dirty="0"/>
                        <a:t>172 (42%)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174 (30%)</a:t>
                      </a:r>
                    </a:p>
                    <a:p>
                      <a:pPr algn="r"/>
                      <a:r>
                        <a:rPr lang="en-US" dirty="0"/>
                        <a:t>83 (14%)</a:t>
                      </a:r>
                    </a:p>
                    <a:p>
                      <a:pPr algn="r"/>
                      <a:r>
                        <a:rPr lang="en-US" dirty="0"/>
                        <a:t>78 (13%)</a:t>
                      </a:r>
                    </a:p>
                    <a:p>
                      <a:pPr algn="r"/>
                      <a:r>
                        <a:rPr lang="en-US" dirty="0"/>
                        <a:t>247 (42%)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6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16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Administration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Four surveys: </a:t>
            </a:r>
          </a:p>
          <a:p>
            <a:pPr lvl="1"/>
            <a:r>
              <a:rPr lang="en-US" dirty="0"/>
              <a:t>Undergraduate students</a:t>
            </a:r>
          </a:p>
          <a:p>
            <a:pPr lvl="1"/>
            <a:r>
              <a:rPr lang="en-US" dirty="0"/>
              <a:t>Graduate students</a:t>
            </a:r>
          </a:p>
          <a:p>
            <a:pPr lvl="1"/>
            <a:r>
              <a:rPr lang="en-US" dirty="0"/>
              <a:t>Staff employees</a:t>
            </a:r>
          </a:p>
          <a:p>
            <a:pPr lvl="1"/>
            <a:r>
              <a:rPr lang="en-US" dirty="0"/>
              <a:t>Faculty employees</a:t>
            </a:r>
          </a:p>
          <a:p>
            <a:r>
              <a:rPr lang="en-US" dirty="0"/>
              <a:t>Surveys administered Oct 12 – Nov 30, 2021</a:t>
            </a:r>
          </a:p>
          <a:p>
            <a:r>
              <a:rPr lang="en-US" dirty="0"/>
              <a:t>All completers received a $5 gift card of their choice</a:t>
            </a:r>
          </a:p>
          <a:p>
            <a:r>
              <a:rPr lang="en-US" dirty="0"/>
              <a:t>Student respondents were eligible to win one of five parking permits for the Spring 2022 semester</a:t>
            </a:r>
          </a:p>
        </p:txBody>
      </p:sp>
    </p:spTree>
    <p:extLst>
      <p:ext uri="{BB962C8B-B14F-4D97-AF65-F5344CB8AC3E}">
        <p14:creationId xmlns:p14="http://schemas.microsoft.com/office/powerpoint/2010/main" val="296743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uccs-powerpoint-template-2014-co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A347C9-0511-AA46-BA7E-754B246E9CF1}" vid="{8B10020A-6B71-DA4E-ABE6-7C5A2419F8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uccs-powerpoint-template-2014-cobranded</Template>
  <TotalTime>148</TotalTime>
  <Words>654</Words>
  <Application>Microsoft Office PowerPoint</Application>
  <PresentationFormat>Widescreen</PresentationFormat>
  <Paragraphs>191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uccs-powerpoint-template-2014-cobranded</vt:lpstr>
      <vt:lpstr>UCCS 2021 Campus Workplace &amp; Culture Survey Response Rates</vt:lpstr>
      <vt:lpstr>UCCS Response Rates per Survey</vt:lpstr>
      <vt:lpstr>UCCS Response Rates by Gender &amp; Ethnicity</vt:lpstr>
      <vt:lpstr>UCCS Response Rates by Unit</vt:lpstr>
      <vt:lpstr>UCCS Respondent Profile</vt:lpstr>
      <vt:lpstr>Survey Administration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Schaming</dc:creator>
  <cp:lastModifiedBy>Robyn Marschke</cp:lastModifiedBy>
  <cp:revision>70</cp:revision>
  <dcterms:created xsi:type="dcterms:W3CDTF">2021-01-22T16:46:01Z</dcterms:created>
  <dcterms:modified xsi:type="dcterms:W3CDTF">2021-12-15T13:56:09Z</dcterms:modified>
</cp:coreProperties>
</file>