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268" r:id="rId4"/>
    <p:sldId id="300" r:id="rId5"/>
    <p:sldId id="285" r:id="rId6"/>
    <p:sldId id="281" r:id="rId7"/>
    <p:sldId id="282" r:id="rId8"/>
    <p:sldId id="283" r:id="rId9"/>
    <p:sldId id="284" r:id="rId10"/>
    <p:sldId id="301" r:id="rId11"/>
    <p:sldId id="290" r:id="rId12"/>
    <p:sldId id="291" r:id="rId13"/>
    <p:sldId id="286" r:id="rId14"/>
    <p:sldId id="288" r:id="rId15"/>
    <p:sldId id="289" r:id="rId16"/>
    <p:sldId id="302" r:id="rId17"/>
    <p:sldId id="287" r:id="rId18"/>
    <p:sldId id="292" r:id="rId19"/>
    <p:sldId id="293" r:id="rId20"/>
    <p:sldId id="294" r:id="rId21"/>
    <p:sldId id="304" r:id="rId22"/>
    <p:sldId id="295" r:id="rId23"/>
    <p:sldId id="296" r:id="rId24"/>
    <p:sldId id="303" r:id="rId25"/>
    <p:sldId id="297" r:id="rId26"/>
    <p:sldId id="298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tqheg2L74D+txu29VfG3Q==" hashData="MEsBStYYQ97Gb/G0kHsNNzvMgX9gCAfhnKtyhuAaNgWcZkh7MfRIdYUugJGQzCTnioRvCDJub7JrsyvYSYHMt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9"/>
    <a:srgbClr val="D3B979"/>
    <a:srgbClr val="D2C121"/>
    <a:srgbClr val="D2B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73124" autoAdjust="0"/>
  </p:normalViewPr>
  <p:slideViewPr>
    <p:cSldViewPr>
      <p:cViewPr varScale="1">
        <p:scale>
          <a:sx n="85" d="100"/>
          <a:sy n="85" d="100"/>
        </p:scale>
        <p:origin x="67" y="5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120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Disagree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Ugrd Survey</c:v>
                </c:pt>
                <c:pt idx="1">
                  <c:v>Grad Survey</c:v>
                </c:pt>
                <c:pt idx="2">
                  <c:v>Faculty Survey</c:v>
                </c:pt>
                <c:pt idx="3">
                  <c:v>Staff Survey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23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1-4FB4-83BA-F74ABF9CC4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Ugrd Survey</c:v>
                </c:pt>
                <c:pt idx="1">
                  <c:v>Grad Survey</c:v>
                </c:pt>
                <c:pt idx="2">
                  <c:v>Faculty Survey</c:v>
                </c:pt>
                <c:pt idx="3">
                  <c:v>Staff Survey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74</c:v>
                </c:pt>
                <c:pt idx="1">
                  <c:v>73</c:v>
                </c:pt>
                <c:pt idx="2">
                  <c:v>69</c:v>
                </c:pt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1-4FB4-83BA-F74ABF9CC4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% N/A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Ugrd Survey</c:v>
                </c:pt>
                <c:pt idx="1">
                  <c:v>Grad Survey</c:v>
                </c:pt>
                <c:pt idx="2">
                  <c:v>Faculty Survey</c:v>
                </c:pt>
                <c:pt idx="3">
                  <c:v>Staff Survey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21-4FB4-83BA-F74ABF9CC4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52682688"/>
        <c:axId val="1052681440"/>
      </c:barChart>
      <c:catAx>
        <c:axId val="105268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681440"/>
        <c:crosses val="autoZero"/>
        <c:auto val="1"/>
        <c:lblAlgn val="ctr"/>
        <c:lblOffset val="100"/>
        <c:noMultiLvlLbl val="0"/>
      </c:catAx>
      <c:valAx>
        <c:axId val="1052681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05268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Disagree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Ugrd</c:v>
                </c:pt>
                <c:pt idx="1">
                  <c:v>Grad</c:v>
                </c:pt>
                <c:pt idx="2">
                  <c:v>Faculty</c:v>
                </c:pt>
                <c:pt idx="3">
                  <c:v>Staff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11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21-4FB4-83BA-F74ABF9CC4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Agree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Ugrd</c:v>
                </c:pt>
                <c:pt idx="1">
                  <c:v>Grad</c:v>
                </c:pt>
                <c:pt idx="2">
                  <c:v>Faculty</c:v>
                </c:pt>
                <c:pt idx="3">
                  <c:v>Staff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57</c:v>
                </c:pt>
                <c:pt idx="1">
                  <c:v>67</c:v>
                </c:pt>
                <c:pt idx="2">
                  <c:v>67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1-4FB4-83BA-F74ABF9CC4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% N/A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Ugrd</c:v>
                </c:pt>
                <c:pt idx="1">
                  <c:v>Grad</c:v>
                </c:pt>
                <c:pt idx="2">
                  <c:v>Faculty</c:v>
                </c:pt>
                <c:pt idx="3">
                  <c:v>Staff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33</c:v>
                </c:pt>
                <c:pt idx="1">
                  <c:v>24</c:v>
                </c:pt>
                <c:pt idx="2">
                  <c:v>22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AC-4B39-8B47-296703D5F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52682688"/>
        <c:axId val="1052681440"/>
      </c:barChart>
      <c:catAx>
        <c:axId val="105268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681440"/>
        <c:crosses val="autoZero"/>
        <c:auto val="1"/>
        <c:lblAlgn val="ctr"/>
        <c:lblOffset val="100"/>
        <c:noMultiLvlLbl val="0"/>
      </c:catAx>
      <c:valAx>
        <c:axId val="105268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68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Interrupting</c:v>
                </c:pt>
                <c:pt idx="1">
                  <c:v>Condescension</c:v>
                </c:pt>
                <c:pt idx="2">
                  <c:v>Non-verbal gestures</c:v>
                </c:pt>
                <c:pt idx="3">
                  <c:v>Inappropriate jokes</c:v>
                </c:pt>
                <c:pt idx="4">
                  <c:v>Deliberately ignored</c:v>
                </c:pt>
                <c:pt idx="5">
                  <c:v>Others take credit for your work</c:v>
                </c:pt>
                <c:pt idx="6">
                  <c:v>Compaints behind back</c:v>
                </c:pt>
                <c:pt idx="7">
                  <c:v>Work underminded/impeded</c:v>
                </c:pt>
                <c:pt idx="8">
                  <c:v>Insults</c:v>
                </c:pt>
                <c:pt idx="9">
                  <c:v>Treated w/contempt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206</c:v>
                </c:pt>
                <c:pt idx="1">
                  <c:v>196</c:v>
                </c:pt>
                <c:pt idx="2">
                  <c:v>174</c:v>
                </c:pt>
                <c:pt idx="3">
                  <c:v>158</c:v>
                </c:pt>
                <c:pt idx="4">
                  <c:v>145</c:v>
                </c:pt>
                <c:pt idx="5">
                  <c:v>117</c:v>
                </c:pt>
                <c:pt idx="6">
                  <c:v>109</c:v>
                </c:pt>
                <c:pt idx="7">
                  <c:v>100</c:v>
                </c:pt>
                <c:pt idx="8">
                  <c:v>93</c:v>
                </c:pt>
                <c:pt idx="9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FE9-B6EC-63433A51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063424"/>
        <c:axId val="1909068832"/>
      </c:barChart>
      <c:catAx>
        <c:axId val="19090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8832"/>
        <c:crosses val="autoZero"/>
        <c:auto val="1"/>
        <c:lblAlgn val="ctr"/>
        <c:lblOffset val="100"/>
        <c:noMultiLvlLbl val="0"/>
      </c:catAx>
      <c:valAx>
        <c:axId val="19090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Non-responsiveness</c:v>
                </c:pt>
                <c:pt idx="1">
                  <c:v>Condescension</c:v>
                </c:pt>
                <c:pt idx="2">
                  <c:v>Interrupting</c:v>
                </c:pt>
                <c:pt idx="3">
                  <c:v>Demanding sacrifices</c:v>
                </c:pt>
                <c:pt idx="4">
                  <c:v>Non-verbal gestures</c:v>
                </c:pt>
                <c:pt idx="5">
                  <c:v>Deliberately ignored</c:v>
                </c:pt>
                <c:pt idx="6">
                  <c:v>Inappropriate jokes</c:v>
                </c:pt>
                <c:pt idx="7">
                  <c:v>Treated w/contempt</c:v>
                </c:pt>
                <c:pt idx="8">
                  <c:v>Complaints behind back</c:v>
                </c:pt>
                <c:pt idx="9">
                  <c:v>Others taking credit for your work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71</c:v>
                </c:pt>
                <c:pt idx="1">
                  <c:v>64</c:v>
                </c:pt>
                <c:pt idx="2">
                  <c:v>56</c:v>
                </c:pt>
                <c:pt idx="3">
                  <c:v>41</c:v>
                </c:pt>
                <c:pt idx="4">
                  <c:v>39</c:v>
                </c:pt>
                <c:pt idx="5">
                  <c:v>37</c:v>
                </c:pt>
                <c:pt idx="6">
                  <c:v>35</c:v>
                </c:pt>
                <c:pt idx="7">
                  <c:v>34</c:v>
                </c:pt>
                <c:pt idx="8">
                  <c:v>27</c:v>
                </c:pt>
                <c:pt idx="9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FE9-B6EC-63433A51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063424"/>
        <c:axId val="1909068832"/>
      </c:barChart>
      <c:catAx>
        <c:axId val="19090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8832"/>
        <c:crosses val="autoZero"/>
        <c:auto val="1"/>
        <c:lblAlgn val="ctr"/>
        <c:lblOffset val="100"/>
        <c:noMultiLvlLbl val="0"/>
      </c:catAx>
      <c:valAx>
        <c:axId val="19090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Condescension</c:v>
                </c:pt>
                <c:pt idx="1">
                  <c:v>Non-responsiveness</c:v>
                </c:pt>
                <c:pt idx="2">
                  <c:v>Interrupting</c:v>
                </c:pt>
                <c:pt idx="3">
                  <c:v>Complaints behind back</c:v>
                </c:pt>
                <c:pt idx="4">
                  <c:v>Non-verbal gestures</c:v>
                </c:pt>
                <c:pt idx="5">
                  <c:v>Hostile electronic communication</c:v>
                </c:pt>
                <c:pt idx="6">
                  <c:v>Deliberately ignored</c:v>
                </c:pt>
                <c:pt idx="7">
                  <c:v>Rumors about you</c:v>
                </c:pt>
                <c:pt idx="8">
                  <c:v>Work undermined</c:v>
                </c:pt>
                <c:pt idx="9">
                  <c:v>Insults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90</c:v>
                </c:pt>
                <c:pt idx="1">
                  <c:v>89</c:v>
                </c:pt>
                <c:pt idx="2">
                  <c:v>63</c:v>
                </c:pt>
                <c:pt idx="3">
                  <c:v>61</c:v>
                </c:pt>
                <c:pt idx="4">
                  <c:v>49</c:v>
                </c:pt>
                <c:pt idx="5">
                  <c:v>49</c:v>
                </c:pt>
                <c:pt idx="6">
                  <c:v>42</c:v>
                </c:pt>
                <c:pt idx="7">
                  <c:v>39</c:v>
                </c:pt>
                <c:pt idx="8">
                  <c:v>35</c:v>
                </c:pt>
                <c:pt idx="9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FE9-B6EC-63433A51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063424"/>
        <c:axId val="1909068832"/>
      </c:barChart>
      <c:catAx>
        <c:axId val="19090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8832"/>
        <c:crosses val="autoZero"/>
        <c:auto val="1"/>
        <c:lblAlgn val="ctr"/>
        <c:lblOffset val="100"/>
        <c:noMultiLvlLbl val="0"/>
      </c:catAx>
      <c:valAx>
        <c:axId val="19090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Non-responsiveness</c:v>
                </c:pt>
                <c:pt idx="1">
                  <c:v>Condescension</c:v>
                </c:pt>
                <c:pt idx="2">
                  <c:v>Complaints behind back</c:v>
                </c:pt>
                <c:pt idx="3">
                  <c:v>Interrupting</c:v>
                </c:pt>
                <c:pt idx="4">
                  <c:v>Deliberately ignored</c:v>
                </c:pt>
                <c:pt idx="5">
                  <c:v>Other taking credit for your work</c:v>
                </c:pt>
                <c:pt idx="6">
                  <c:v>Non-verbal gestures</c:v>
                </c:pt>
                <c:pt idx="7">
                  <c:v>Hostile electronic communication</c:v>
                </c:pt>
                <c:pt idx="8">
                  <c:v>Inappropriate jokes</c:v>
                </c:pt>
                <c:pt idx="9">
                  <c:v>Work undermined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173</c:v>
                </c:pt>
                <c:pt idx="1">
                  <c:v>128</c:v>
                </c:pt>
                <c:pt idx="2">
                  <c:v>97</c:v>
                </c:pt>
                <c:pt idx="3">
                  <c:v>88</c:v>
                </c:pt>
                <c:pt idx="4">
                  <c:v>78</c:v>
                </c:pt>
                <c:pt idx="5">
                  <c:v>77</c:v>
                </c:pt>
                <c:pt idx="6">
                  <c:v>61</c:v>
                </c:pt>
                <c:pt idx="7">
                  <c:v>58</c:v>
                </c:pt>
                <c:pt idx="8">
                  <c:v>58</c:v>
                </c:pt>
                <c:pt idx="9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FE9-B6EC-63433A51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063424"/>
        <c:axId val="1909068832"/>
      </c:barChart>
      <c:catAx>
        <c:axId val="19090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8832"/>
        <c:crosses val="autoZero"/>
        <c:auto val="1"/>
        <c:lblAlgn val="ctr"/>
        <c:lblOffset val="100"/>
        <c:noMultiLvlLbl val="0"/>
      </c:catAx>
      <c:valAx>
        <c:axId val="19090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Busy schedule</c:v>
                </c:pt>
                <c:pt idx="1">
                  <c:v>Job responsibilities</c:v>
                </c:pt>
                <c:pt idx="2">
                  <c:v>Program schedule</c:v>
                </c:pt>
                <c:pt idx="3">
                  <c:v>Lack of motivation</c:v>
                </c:pt>
                <c:pt idx="4">
                  <c:v>Lack of interest</c:v>
                </c:pt>
                <c:pt idx="5">
                  <c:v>Forgets</c:v>
                </c:pt>
                <c:pt idx="6">
                  <c:v>Inconvenient location</c:v>
                </c:pt>
                <c:pt idx="7">
                  <c:v>Confidentiality concerns</c:v>
                </c:pt>
                <c:pt idx="8">
                  <c:v>Not comfortable</c:v>
                </c:pt>
                <c:pt idx="9">
                  <c:v>Unaware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265</c:v>
                </c:pt>
                <c:pt idx="1">
                  <c:v>215</c:v>
                </c:pt>
                <c:pt idx="2">
                  <c:v>173</c:v>
                </c:pt>
                <c:pt idx="3">
                  <c:v>125</c:v>
                </c:pt>
                <c:pt idx="4">
                  <c:v>120</c:v>
                </c:pt>
                <c:pt idx="5">
                  <c:v>112</c:v>
                </c:pt>
                <c:pt idx="6">
                  <c:v>88</c:v>
                </c:pt>
                <c:pt idx="7">
                  <c:v>87</c:v>
                </c:pt>
                <c:pt idx="8">
                  <c:v>81</c:v>
                </c:pt>
                <c:pt idx="9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FE9-B6EC-63433A51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063424"/>
        <c:axId val="1909068832"/>
      </c:barChart>
      <c:catAx>
        <c:axId val="19090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8832"/>
        <c:crosses val="autoZero"/>
        <c:auto val="1"/>
        <c:lblAlgn val="ctr"/>
        <c:lblOffset val="100"/>
        <c:noMultiLvlLbl val="0"/>
      </c:catAx>
      <c:valAx>
        <c:axId val="19090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Busy schedule</c:v>
                </c:pt>
                <c:pt idx="1">
                  <c:v>Job responsibilities</c:v>
                </c:pt>
                <c:pt idx="2">
                  <c:v>Program schedule</c:v>
                </c:pt>
                <c:pt idx="3">
                  <c:v>Lack of motivation</c:v>
                </c:pt>
                <c:pt idx="4">
                  <c:v>Lack of interest</c:v>
                </c:pt>
                <c:pt idx="5">
                  <c:v>Forgets</c:v>
                </c:pt>
                <c:pt idx="6">
                  <c:v>Inconvenient location</c:v>
                </c:pt>
                <c:pt idx="7">
                  <c:v>Not comfortable</c:v>
                </c:pt>
                <c:pt idx="8">
                  <c:v>Confidentiality concerns</c:v>
                </c:pt>
                <c:pt idx="9">
                  <c:v>Cost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383</c:v>
                </c:pt>
                <c:pt idx="1">
                  <c:v>343</c:v>
                </c:pt>
                <c:pt idx="2">
                  <c:v>264</c:v>
                </c:pt>
                <c:pt idx="3">
                  <c:v>172</c:v>
                </c:pt>
                <c:pt idx="4">
                  <c:v>170</c:v>
                </c:pt>
                <c:pt idx="5">
                  <c:v>157</c:v>
                </c:pt>
                <c:pt idx="6">
                  <c:v>149</c:v>
                </c:pt>
                <c:pt idx="7">
                  <c:v>141</c:v>
                </c:pt>
                <c:pt idx="8">
                  <c:v>130</c:v>
                </c:pt>
                <c:pt idx="9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16-4FE9-B6EC-63433A51B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09063424"/>
        <c:axId val="1909068832"/>
      </c:barChart>
      <c:catAx>
        <c:axId val="190906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8832"/>
        <c:crosses val="autoZero"/>
        <c:auto val="1"/>
        <c:lblAlgn val="ctr"/>
        <c:lblOffset val="100"/>
        <c:noMultiLvlLbl val="0"/>
      </c:catAx>
      <c:valAx>
        <c:axId val="190906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5A96F-7351-418F-B4FB-8A3CBB126DE6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27C44-C12C-4DEE-9294-1517F0A42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2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3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04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2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03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77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5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23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51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96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4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58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99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73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84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9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51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67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59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4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7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83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2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4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59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7C44-C12C-4DEE-9294-1517F0A428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26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UCCS Signature - Revers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667000"/>
            <a:ext cx="7688189" cy="1064345"/>
          </a:xfrm>
          <a:prstGeom prst="rect">
            <a:avLst/>
          </a:prstGeom>
        </p:spPr>
      </p:pic>
      <p:pic>
        <p:nvPicPr>
          <p:cNvPr id="5" name="Picture 4" descr="UCwCampusesRe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383328"/>
            <a:ext cx="4800600" cy="9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5807077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80707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5807077"/>
            <a:ext cx="28448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ADDE-98E8-4149-84E6-9A28F99CE161}" type="datetimeFigureOut">
              <a:rPr lang="en-US" smtClean="0"/>
              <a:pPr/>
              <a:t>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UCCS Signature - Revers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51380"/>
            <a:ext cx="2743200" cy="373833"/>
          </a:xfrm>
          <a:prstGeom prst="rect">
            <a:avLst/>
          </a:prstGeom>
        </p:spPr>
      </p:pic>
      <p:pic>
        <p:nvPicPr>
          <p:cNvPr id="12" name="Picture 11" descr="UCwCampusesRev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994" y="6297678"/>
            <a:ext cx="2232406" cy="4237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 Black"/>
          <a:ea typeface="+mn-ea"/>
          <a:cs typeface="Arial Blac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B4D6B4-1CEB-409E-A6E7-29809816D9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UCCS</a:t>
            </a:r>
            <a:br>
              <a:rPr lang="en-US" dirty="0"/>
            </a:br>
            <a:r>
              <a:rPr lang="en-US" dirty="0"/>
              <a:t>2021 Campus Workplace &amp; Culture Survey</a:t>
            </a:r>
            <a:br>
              <a:rPr lang="en-US" dirty="0"/>
            </a:br>
            <a:r>
              <a:rPr lang="en-US" dirty="0"/>
              <a:t>Strategic Metric Summary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CU Board of Regents</a:t>
            </a:r>
            <a:br>
              <a:rPr lang="en-US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February 2022 Meeting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B4D6B4-1CEB-409E-A6E7-29809816D9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Harassment &amp;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1916163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385249-8BB2-4728-9661-3C9486FE04D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2433C8F-F684-4CA0-B402-9CC25F99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06561"/>
          </a:xfrm>
        </p:spPr>
        <p:txBody>
          <a:bodyPr>
            <a:normAutofit fontScale="90000"/>
          </a:bodyPr>
          <a:lstStyle/>
          <a:p>
            <a:r>
              <a:rPr lang="en-US" dirty="0"/>
              <a:t>I. Harassment &amp; Discrimination - Summary</a:t>
            </a:r>
            <a:br>
              <a:rPr lang="en-US" dirty="0"/>
            </a:br>
            <a:r>
              <a:rPr lang="en-US" sz="1200" dirty="0"/>
              <a:t> </a:t>
            </a:r>
            <a:br>
              <a:rPr lang="en-US" dirty="0"/>
            </a:br>
            <a:r>
              <a:rPr lang="en-US" sz="2400" dirty="0"/>
              <a:t>If I reported discrimination or harassment, my concerns would be taken seriously by my campus.</a:t>
            </a:r>
            <a:br>
              <a:rPr lang="en-US" sz="2200" dirty="0"/>
            </a:br>
            <a:endParaRPr lang="en-US" sz="22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B44B945-9725-4D9B-A2E2-905ABA378C0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7073162"/>
              </p:ext>
            </p:extLst>
          </p:nvPr>
        </p:nvGraphicFramePr>
        <p:xfrm>
          <a:off x="609600" y="1752600"/>
          <a:ext cx="109728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699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6C533C-D6D2-4A1E-B4CF-26F9A14270A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II. Harassment &amp; Discrimination - Undergrads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Undergraduate Students</a:t>
            </a:r>
            <a:r>
              <a:rPr lang="en-US" sz="2700" dirty="0"/>
              <a:t>: If I reported discrimination or harassment, my concerns would be taken seriously by my campus.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72400" y="2174875"/>
            <a:ext cx="38100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1928</a:t>
            </a:r>
          </a:p>
          <a:p>
            <a:pPr marL="0" indent="0">
              <a:buNone/>
            </a:pPr>
            <a:r>
              <a:rPr lang="en-US" dirty="0"/>
              <a:t>67% responded</a:t>
            </a:r>
          </a:p>
          <a:p>
            <a:pPr marL="0" indent="0">
              <a:buNone/>
            </a:pPr>
            <a:r>
              <a:rPr lang="en-US" dirty="0"/>
              <a:t>33%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A1EE41A0-C72F-4484-8F5C-9AB7340F2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69558"/>
            <a:ext cx="6934200" cy="3761921"/>
          </a:xfrm>
        </p:spPr>
      </p:pic>
    </p:spTree>
    <p:extLst>
      <p:ext uri="{BB962C8B-B14F-4D97-AF65-F5344CB8AC3E}">
        <p14:creationId xmlns:p14="http://schemas.microsoft.com/office/powerpoint/2010/main" val="376586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21F6D5-07B8-4256-8C95-633B3109F65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 fontScale="90000"/>
          </a:bodyPr>
          <a:lstStyle/>
          <a:p>
            <a:r>
              <a:rPr lang="en-US" dirty="0"/>
              <a:t>II. Harassment &amp; Discrimination – Grad Students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3000" u="sng" dirty="0"/>
              <a:t>Graduate Students</a:t>
            </a:r>
            <a:r>
              <a:rPr lang="en-US" sz="3000" dirty="0"/>
              <a:t>: If I reported discrimination or harassment, my concerns would be taken seriously by my campus.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72400" y="2174875"/>
            <a:ext cx="38100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417</a:t>
            </a:r>
          </a:p>
          <a:p>
            <a:pPr marL="0" indent="0">
              <a:buNone/>
            </a:pPr>
            <a:r>
              <a:rPr lang="en-US" dirty="0"/>
              <a:t>86% responded</a:t>
            </a:r>
          </a:p>
          <a:p>
            <a:pPr marL="0" indent="0">
              <a:buNone/>
            </a:pPr>
            <a:r>
              <a:rPr lang="en-US" dirty="0"/>
              <a:t>14%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5314AF76-A08B-44C9-8A6E-511EC67ECF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69558"/>
            <a:ext cx="7010400" cy="3761921"/>
          </a:xfrm>
        </p:spPr>
      </p:pic>
    </p:spTree>
    <p:extLst>
      <p:ext uri="{BB962C8B-B14F-4D97-AF65-F5344CB8AC3E}">
        <p14:creationId xmlns:p14="http://schemas.microsoft.com/office/powerpoint/2010/main" val="3624337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BEC52E-7863-4FE6-8E1D-86FD1C46C37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10972803" cy="1900236"/>
          </a:xfrm>
        </p:spPr>
        <p:txBody>
          <a:bodyPr>
            <a:normAutofit/>
          </a:bodyPr>
          <a:lstStyle/>
          <a:p>
            <a:r>
              <a:rPr lang="en-US" dirty="0"/>
              <a:t>II. Harassment &amp; Discrimination - Faculty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Faculty</a:t>
            </a:r>
            <a:r>
              <a:rPr lang="en-US" sz="2700" dirty="0"/>
              <a:t>: If I reported discrimination or harassment, my concerns would be taken seriously by my campus.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48600" y="2174875"/>
            <a:ext cx="37338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414</a:t>
            </a:r>
          </a:p>
          <a:p>
            <a:pPr marL="0" indent="0">
              <a:buNone/>
            </a:pPr>
            <a:r>
              <a:rPr lang="en-US" dirty="0"/>
              <a:t>78% responded</a:t>
            </a:r>
          </a:p>
          <a:p>
            <a:pPr marL="0" indent="0">
              <a:buNone/>
            </a:pPr>
            <a:r>
              <a:rPr lang="en-US" dirty="0"/>
              <a:t>22%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1201A7F7-E22F-4A61-9199-C747A02801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69558"/>
            <a:ext cx="6705600" cy="3761921"/>
          </a:xfrm>
        </p:spPr>
      </p:pic>
    </p:spTree>
    <p:extLst>
      <p:ext uri="{BB962C8B-B14F-4D97-AF65-F5344CB8AC3E}">
        <p14:creationId xmlns:p14="http://schemas.microsoft.com/office/powerpoint/2010/main" val="372504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F974C3-A430-4B8E-8A8A-E57BA67652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 fontScale="90000"/>
          </a:bodyPr>
          <a:lstStyle/>
          <a:p>
            <a:r>
              <a:rPr lang="en-US" dirty="0"/>
              <a:t>II. Harassment &amp; Discrimination - Staff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Staff</a:t>
            </a:r>
            <a:r>
              <a:rPr lang="en-US" sz="2700" dirty="0"/>
              <a:t>: If I reported discrimination or harassment, my concerns would be taken seriously by my campus.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24800" y="2174875"/>
            <a:ext cx="36576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582</a:t>
            </a:r>
          </a:p>
          <a:p>
            <a:pPr marL="0" indent="0">
              <a:buNone/>
            </a:pPr>
            <a:r>
              <a:rPr lang="en-US" dirty="0"/>
              <a:t>83% responded</a:t>
            </a:r>
          </a:p>
          <a:p>
            <a:pPr marL="0" indent="0">
              <a:buNone/>
            </a:pPr>
            <a:r>
              <a:rPr lang="en-US" dirty="0"/>
              <a:t>17%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32F19522-06EF-4EFE-A90D-9C22D9426D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74875"/>
            <a:ext cx="7162800" cy="3761921"/>
          </a:xfrm>
        </p:spPr>
      </p:pic>
    </p:spTree>
    <p:extLst>
      <p:ext uri="{BB962C8B-B14F-4D97-AF65-F5344CB8AC3E}">
        <p14:creationId xmlns:p14="http://schemas.microsoft.com/office/powerpoint/2010/main" val="34065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B4D6B4-1CEB-409E-A6E7-29809816D9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Incivility</a:t>
            </a:r>
          </a:p>
        </p:txBody>
      </p:sp>
    </p:spTree>
    <p:extLst>
      <p:ext uri="{BB962C8B-B14F-4D97-AF65-F5344CB8AC3E}">
        <p14:creationId xmlns:p14="http://schemas.microsoft.com/office/powerpoint/2010/main" val="834357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03A726-9690-43E2-83C3-96A15B75B36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III. Incivility - Undergrads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Undergraduate Students</a:t>
            </a:r>
            <a:r>
              <a:rPr lang="en-US" sz="2700" dirty="0"/>
              <a:t>: ...</a:t>
            </a:r>
            <a:r>
              <a:rPr lang="en-US" sz="2400" dirty="0">
                <a:solidFill>
                  <a:schemeClr val="tx1"/>
                </a:solidFill>
              </a:rPr>
              <a:t>have you experienced any of these behaviors in the context of your CU-related activities? (54% have not; 16% did not respond) </a:t>
            </a:r>
            <a:endParaRPr lang="en-US" sz="2700" dirty="0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23FB17D0-3682-4221-9586-E1D95BC21B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75267291"/>
              </p:ext>
            </p:extLst>
          </p:nvPr>
        </p:nvGraphicFramePr>
        <p:xfrm>
          <a:off x="609600" y="2174875"/>
          <a:ext cx="107442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004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913E33-E0A4-4E0A-A25B-FC9A3F100DA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III. Incivility – Grad Students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Graduate Students</a:t>
            </a:r>
            <a:r>
              <a:rPr lang="en-US" sz="2700" dirty="0"/>
              <a:t>: ...</a:t>
            </a:r>
            <a:r>
              <a:rPr lang="en-US" sz="2400" dirty="0">
                <a:solidFill>
                  <a:schemeClr val="tx1"/>
                </a:solidFill>
              </a:rPr>
              <a:t>have you experienced any of these behaviors in the context of your CU-related activities? (53% have not; 12% did not respond) </a:t>
            </a:r>
            <a:endParaRPr lang="en-US" sz="2700" dirty="0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23FB17D0-3682-4221-9586-E1D95BC21B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5506485"/>
              </p:ext>
            </p:extLst>
          </p:nvPr>
        </p:nvGraphicFramePr>
        <p:xfrm>
          <a:off x="609600" y="2174875"/>
          <a:ext cx="107442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8136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BF972D-1182-4D44-BBE5-AFB2E99097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III. Incivility - Faculty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Faculty</a:t>
            </a:r>
            <a:r>
              <a:rPr lang="en-US" sz="2700" dirty="0"/>
              <a:t>: ...</a:t>
            </a:r>
            <a:r>
              <a:rPr lang="en-US" sz="2400" dirty="0">
                <a:solidFill>
                  <a:schemeClr val="tx1"/>
                </a:solidFill>
              </a:rPr>
              <a:t>have you experienced any of these behaviors in the context of your CU-related activities? (46% have not; 11% did not respond) </a:t>
            </a:r>
            <a:endParaRPr lang="en-US" sz="2700" dirty="0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23FB17D0-3682-4221-9586-E1D95BC21B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609786"/>
              </p:ext>
            </p:extLst>
          </p:nvPr>
        </p:nvGraphicFramePr>
        <p:xfrm>
          <a:off x="609600" y="2174875"/>
          <a:ext cx="107442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644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39A868-0294-4BD4-B7A4-1F91A1E7F38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C09DC25-3EBA-41FF-A16B-81DE7492C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2B973-47B2-47E6-B560-9C2B736BE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90799"/>
            <a:ext cx="10972800" cy="3429001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Comfortable Expressing Ideas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Harassment &amp; Discrimination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Incivility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Work &amp; Life Balance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Wellness</a:t>
            </a:r>
          </a:p>
          <a:p>
            <a:pPr marL="571500" indent="-571500">
              <a:buFont typeface="+mj-lt"/>
              <a:buAutoNum type="romanU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9F490-6F37-4D0E-A7FE-88BCC02C7B5B}"/>
              </a:ext>
            </a:extLst>
          </p:cNvPr>
          <p:cNvSpPr txBox="1"/>
          <p:nvPr/>
        </p:nvSpPr>
        <p:spPr>
          <a:xfrm>
            <a:off x="609600" y="1219200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CU President’s Office identified five questions tied to the strategic plan within each of the four Campus Workplace &amp; Culture Surveys (grad, undergrad, faculty, and staff). The results were presented to the Board of Regents in February 2022 in a separate PowerPoint available in </a:t>
            </a:r>
            <a:r>
              <a:rPr lang="en-US" dirty="0" err="1"/>
              <a:t>BoardDocs</a:t>
            </a:r>
            <a:r>
              <a:rPr lang="en-US" dirty="0"/>
              <a:t>. The following slides show more detailed response sets for each of the five questions per survey. </a:t>
            </a:r>
          </a:p>
        </p:txBody>
      </p:sp>
    </p:spTree>
    <p:extLst>
      <p:ext uri="{BB962C8B-B14F-4D97-AF65-F5344CB8AC3E}">
        <p14:creationId xmlns:p14="http://schemas.microsoft.com/office/powerpoint/2010/main" val="1211754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9161AB-F486-4DEB-A905-50CC1C02E1A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III. Incivility - Staff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Staff</a:t>
            </a:r>
            <a:r>
              <a:rPr lang="en-US" sz="2700" dirty="0"/>
              <a:t>: ...</a:t>
            </a:r>
            <a:r>
              <a:rPr lang="en-US" sz="2400" dirty="0">
                <a:solidFill>
                  <a:schemeClr val="tx1"/>
                </a:solidFill>
              </a:rPr>
              <a:t>have you experienced any of these behaviors in the context of your CU-related activities? (42% have not; 2% did not respond) </a:t>
            </a:r>
            <a:endParaRPr lang="en-US" sz="2700" dirty="0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23FB17D0-3682-4221-9586-E1D95BC21B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99397540"/>
              </p:ext>
            </p:extLst>
          </p:nvPr>
        </p:nvGraphicFramePr>
        <p:xfrm>
          <a:off x="609600" y="2174875"/>
          <a:ext cx="107442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215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B4D6B4-1CEB-409E-A6E7-29809816D9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Work &amp; Life Balance</a:t>
            </a:r>
          </a:p>
        </p:txBody>
      </p:sp>
    </p:spTree>
    <p:extLst>
      <p:ext uri="{BB962C8B-B14F-4D97-AF65-F5344CB8AC3E}">
        <p14:creationId xmlns:p14="http://schemas.microsoft.com/office/powerpoint/2010/main" val="49660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82A742-AF99-4589-AD21-FB0FDB48757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/>
          </a:bodyPr>
          <a:lstStyle/>
          <a:p>
            <a:r>
              <a:rPr lang="en-US" dirty="0"/>
              <a:t>IV. Work &amp; Life Balance - Faculty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Faculty</a:t>
            </a:r>
            <a:r>
              <a:rPr lang="en-US" sz="2700" dirty="0"/>
              <a:t>: My department values the balance between my job and life outside the work setting.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48600" y="2174875"/>
            <a:ext cx="37338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414</a:t>
            </a:r>
          </a:p>
          <a:p>
            <a:pPr marL="0" indent="0">
              <a:buNone/>
            </a:pPr>
            <a:r>
              <a:rPr lang="en-US" dirty="0"/>
              <a:t>88% responded</a:t>
            </a:r>
          </a:p>
          <a:p>
            <a:pPr marL="0" indent="0">
              <a:buNone/>
            </a:pPr>
            <a:r>
              <a:rPr lang="en-US" dirty="0"/>
              <a:t>12%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12F531F2-6D28-42E1-8F6F-3FD62EB79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69558"/>
            <a:ext cx="7620000" cy="3761921"/>
          </a:xfrm>
        </p:spPr>
      </p:pic>
    </p:spTree>
    <p:extLst>
      <p:ext uri="{BB962C8B-B14F-4D97-AF65-F5344CB8AC3E}">
        <p14:creationId xmlns:p14="http://schemas.microsoft.com/office/powerpoint/2010/main" val="798582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5E16BE-FFBE-4124-BAC4-C1BBE793114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/>
          </a:bodyPr>
          <a:lstStyle/>
          <a:p>
            <a:r>
              <a:rPr lang="en-US" dirty="0"/>
              <a:t>IV. Work &amp; Life Balance - Staff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Staff</a:t>
            </a:r>
            <a:r>
              <a:rPr lang="en-US" sz="2700" dirty="0"/>
              <a:t>: My department values the balance between my job and life outside the work setting.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400" y="2174875"/>
            <a:ext cx="34290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582</a:t>
            </a:r>
          </a:p>
          <a:p>
            <a:pPr marL="0" indent="0">
              <a:buNone/>
            </a:pPr>
            <a:r>
              <a:rPr lang="en-US" dirty="0"/>
              <a:t>92% responded</a:t>
            </a:r>
          </a:p>
          <a:p>
            <a:pPr marL="0" indent="0">
              <a:buNone/>
            </a:pPr>
            <a:r>
              <a:rPr lang="en-US" dirty="0"/>
              <a:t>8%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BD29503C-E5E7-456E-8485-0799BF482A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69558"/>
            <a:ext cx="8001000" cy="3761921"/>
          </a:xfrm>
        </p:spPr>
      </p:pic>
    </p:spTree>
    <p:extLst>
      <p:ext uri="{BB962C8B-B14F-4D97-AF65-F5344CB8AC3E}">
        <p14:creationId xmlns:p14="http://schemas.microsoft.com/office/powerpoint/2010/main" val="4292113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B4D6B4-1CEB-409E-A6E7-29809816D9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Wellness Programs</a:t>
            </a:r>
          </a:p>
        </p:txBody>
      </p:sp>
    </p:spTree>
    <p:extLst>
      <p:ext uri="{BB962C8B-B14F-4D97-AF65-F5344CB8AC3E}">
        <p14:creationId xmlns:p14="http://schemas.microsoft.com/office/powerpoint/2010/main" val="2005696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58822C-67E8-4B84-87B0-C9F19FEAB75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V. Wellness Programs - Faculty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Faculty</a:t>
            </a:r>
            <a:r>
              <a:rPr lang="en-US" sz="2700" dirty="0"/>
              <a:t>: ...barriers that prevent you from participating in wellness-at-work programs (top ten shown; 7% did not respond) </a:t>
            </a:r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23FB17D0-3682-4221-9586-E1D95BC21B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8671514"/>
              </p:ext>
            </p:extLst>
          </p:nvPr>
        </p:nvGraphicFramePr>
        <p:xfrm>
          <a:off x="609600" y="2174875"/>
          <a:ext cx="107442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8082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FFD3E0-9F2C-4407-8B95-8323E633D42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61"/>
          </a:xfrm>
        </p:spPr>
        <p:txBody>
          <a:bodyPr>
            <a:normAutofit/>
          </a:bodyPr>
          <a:lstStyle/>
          <a:p>
            <a:r>
              <a:rPr lang="en-US" dirty="0"/>
              <a:t>V. Wellness Programs - Staff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Staff</a:t>
            </a:r>
            <a:r>
              <a:rPr lang="en-US" sz="2700" dirty="0"/>
              <a:t>: ...barrier that prevents you from participating in wellness-at-work programs (top ten shown; 6% did not respond)</a:t>
            </a:r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23FB17D0-3682-4221-9586-E1D95BC21B0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5819178"/>
              </p:ext>
            </p:extLst>
          </p:nvPr>
        </p:nvGraphicFramePr>
        <p:xfrm>
          <a:off x="609600" y="2174875"/>
          <a:ext cx="107442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9944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67E847-EB48-4A80-8DCB-903EA4C0EA7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572ABF-E04B-43F3-83EA-5692B558001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UCCS Response Rates per Survey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B75DF0-33C4-4FD9-8336-4F38A2027F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079029"/>
              </p:ext>
            </p:extLst>
          </p:nvPr>
        </p:nvGraphicFramePr>
        <p:xfrm>
          <a:off x="685800" y="1600200"/>
          <a:ext cx="10439400" cy="3017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09850">
                  <a:extLst>
                    <a:ext uri="{9D8B030D-6E8A-4147-A177-3AD203B41FA5}">
                      <a16:colId xmlns:a16="http://schemas.microsoft.com/office/drawing/2014/main" val="2802094917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571945812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val="317828577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993957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Survey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Respondents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Response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5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Undergraduate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29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Graduate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1950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16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854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582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3730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E55A00-D93F-4F4A-8AFC-48B34203F19C}"/>
              </a:ext>
            </a:extLst>
          </p:cNvPr>
          <p:cNvSpPr txBox="1"/>
          <p:nvPr/>
        </p:nvSpPr>
        <p:spPr>
          <a:xfrm>
            <a:off x="685800" y="5279136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Respondents include partial completers.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EB4D6B4-1CEB-409E-A6E7-29809816D91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Comfortable Expressing Ideas</a:t>
            </a:r>
          </a:p>
        </p:txBody>
      </p:sp>
    </p:spTree>
    <p:extLst>
      <p:ext uri="{BB962C8B-B14F-4D97-AF65-F5344CB8AC3E}">
        <p14:creationId xmlns:p14="http://schemas.microsoft.com/office/powerpoint/2010/main" val="389856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52F9AC-528E-47E8-A245-1E5E6476B8F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2433C8F-F684-4CA0-B402-9CC25F99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06561"/>
          </a:xfrm>
        </p:spPr>
        <p:txBody>
          <a:bodyPr>
            <a:normAutofit fontScale="90000"/>
          </a:bodyPr>
          <a:lstStyle/>
          <a:p>
            <a:r>
              <a:rPr lang="en-US" dirty="0"/>
              <a:t>I. Comfortable Expressing Ideas - Summary</a:t>
            </a:r>
            <a:br>
              <a:rPr lang="en-US" dirty="0"/>
            </a:br>
            <a:r>
              <a:rPr lang="en-US" sz="1200" dirty="0"/>
              <a:t> </a:t>
            </a:r>
            <a:br>
              <a:rPr lang="en-US" dirty="0"/>
            </a:br>
            <a:r>
              <a:rPr lang="en-US" sz="2200" dirty="0"/>
              <a:t>I am comfortable expressing ideas or opinions without fear it will affect how people in the class/department treat me.</a:t>
            </a:r>
            <a:br>
              <a:rPr lang="en-US" sz="2200" dirty="0"/>
            </a:br>
            <a:endParaRPr lang="en-US" sz="22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B44B945-9725-4D9B-A2E2-905ABA378C0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2178133"/>
              </p:ext>
            </p:extLst>
          </p:nvPr>
        </p:nvGraphicFramePr>
        <p:xfrm>
          <a:off x="609600" y="1752600"/>
          <a:ext cx="10972800" cy="437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930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8EE7CB-A595-4B3F-BD6C-5BDD267127F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011353"/>
          </a:xfrm>
        </p:spPr>
        <p:txBody>
          <a:bodyPr>
            <a:normAutofit fontScale="90000"/>
          </a:bodyPr>
          <a:lstStyle/>
          <a:p>
            <a:r>
              <a:rPr lang="en-US" dirty="0"/>
              <a:t>I. Comfortable Expressing Ideas - Undergrads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Undergraduate Students</a:t>
            </a:r>
            <a:r>
              <a:rPr lang="en-US" sz="2700" dirty="0"/>
              <a:t>: I am comfortable expressing ideas or opinions in class without fear it will affect how people in the class treat me. </a:t>
            </a:r>
            <a:br>
              <a:rPr lang="en-US" sz="2700" dirty="0"/>
            </a:br>
            <a:endParaRPr lang="en-US" sz="2700" dirty="0"/>
          </a:p>
        </p:txBody>
      </p:sp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AC574BA2-028B-4B3F-85BA-D97EE5CB4E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7467600" cy="427887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400" y="2174875"/>
            <a:ext cx="3429003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 = 1928</a:t>
            </a:r>
          </a:p>
          <a:p>
            <a:pPr marL="0" indent="0">
              <a:buNone/>
            </a:pPr>
            <a:r>
              <a:rPr lang="en-US" sz="2000" b="1" dirty="0"/>
              <a:t>92% responded</a:t>
            </a:r>
          </a:p>
          <a:p>
            <a:pPr marL="0" indent="0">
              <a:buNone/>
            </a:pPr>
            <a:r>
              <a:rPr lang="en-US" sz="2000" b="1" dirty="0"/>
              <a:t>8% did not respond</a:t>
            </a:r>
          </a:p>
        </p:txBody>
      </p:sp>
    </p:spTree>
    <p:extLst>
      <p:ext uri="{BB962C8B-B14F-4D97-AF65-F5344CB8AC3E}">
        <p14:creationId xmlns:p14="http://schemas.microsoft.com/office/powerpoint/2010/main" val="422021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7DF7A9-7206-4D70-87CC-4359DDC4E47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 fontScale="90000"/>
          </a:bodyPr>
          <a:lstStyle/>
          <a:p>
            <a:r>
              <a:rPr lang="en-US" dirty="0"/>
              <a:t>I. Comfortable Expressing Ideas – Grad Students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Graduate Students</a:t>
            </a:r>
            <a:r>
              <a:rPr lang="en-US" sz="2700" dirty="0"/>
              <a:t>: I am comfortable expressing ideas or opinions without fear it will affect how individuals in my department treat me.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400" y="2174875"/>
            <a:ext cx="34290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417</a:t>
            </a:r>
          </a:p>
          <a:p>
            <a:pPr marL="0" indent="0">
              <a:buNone/>
            </a:pPr>
            <a:r>
              <a:rPr lang="en-US" dirty="0"/>
              <a:t>93% responded</a:t>
            </a:r>
          </a:p>
          <a:p>
            <a:pPr marL="0" indent="0">
              <a:buNone/>
            </a:pPr>
            <a:r>
              <a:rPr lang="en-US" dirty="0"/>
              <a:t>7%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C5281505-1183-4657-8B63-E117E6D54B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80192"/>
            <a:ext cx="7162800" cy="3951287"/>
          </a:xfrm>
        </p:spPr>
      </p:pic>
    </p:spTree>
    <p:extLst>
      <p:ext uri="{BB962C8B-B14F-4D97-AF65-F5344CB8AC3E}">
        <p14:creationId xmlns:p14="http://schemas.microsoft.com/office/powerpoint/2010/main" val="281701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70B1A-2222-4402-B71D-E7239668C34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 fontScale="90000"/>
          </a:bodyPr>
          <a:lstStyle/>
          <a:p>
            <a:r>
              <a:rPr lang="en-US" dirty="0"/>
              <a:t>I. Comfortable Expressing Ideas - Faculty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Faculty</a:t>
            </a:r>
            <a:r>
              <a:rPr lang="en-US" sz="2700" dirty="0"/>
              <a:t>: I am comfortable expressing ideas or opinions in class without fear it will affect how people in the class treat me.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400" y="2174875"/>
            <a:ext cx="34290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414</a:t>
            </a:r>
          </a:p>
          <a:p>
            <a:pPr marL="0" indent="0">
              <a:buNone/>
            </a:pPr>
            <a:r>
              <a:rPr lang="en-US" dirty="0"/>
              <a:t>92% responded</a:t>
            </a:r>
          </a:p>
          <a:p>
            <a:pPr marL="0" indent="0">
              <a:buNone/>
            </a:pPr>
            <a:r>
              <a:rPr lang="en-US" dirty="0"/>
              <a:t>8%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650551F7-7516-4079-9906-13CBDA5ECF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80192"/>
            <a:ext cx="7239000" cy="3951287"/>
          </a:xfrm>
        </p:spPr>
      </p:pic>
    </p:spTree>
    <p:extLst>
      <p:ext uri="{BB962C8B-B14F-4D97-AF65-F5344CB8AC3E}">
        <p14:creationId xmlns:p14="http://schemas.microsoft.com/office/powerpoint/2010/main" val="3053646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C2B2BB-18A1-4613-81CD-CB714A9B6C0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46280A-2D19-46F2-AA38-6078EBE2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900236"/>
          </a:xfrm>
        </p:spPr>
        <p:txBody>
          <a:bodyPr>
            <a:normAutofit fontScale="90000"/>
          </a:bodyPr>
          <a:lstStyle/>
          <a:p>
            <a:r>
              <a:rPr lang="en-US" dirty="0"/>
              <a:t>I. Comfortable Expressing Ideas - Staff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2700" u="sng" dirty="0"/>
              <a:t>Staff</a:t>
            </a:r>
            <a:r>
              <a:rPr lang="en-US" sz="2700" dirty="0"/>
              <a:t>: I am comfortable expressing ideas or opinions in class without fear it will affect how people in the class treat me.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47433-ACBB-45F2-92FE-DAFB6879D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53397" y="1916395"/>
            <a:ext cx="3429003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 = 582</a:t>
            </a:r>
          </a:p>
          <a:p>
            <a:pPr marL="0" indent="0">
              <a:buNone/>
            </a:pPr>
            <a:r>
              <a:rPr lang="en-US" dirty="0"/>
              <a:t>96% responded</a:t>
            </a:r>
          </a:p>
          <a:p>
            <a:pPr marL="0" indent="0">
              <a:buNone/>
            </a:pPr>
            <a:r>
              <a:rPr lang="en-US" dirty="0"/>
              <a:t>4% did not respond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 descr="Chart, bar chart&#10;&#10;Description automatically generated">
            <a:extLst>
              <a:ext uri="{FF2B5EF4-FFF2-40B4-BE49-F238E27FC236}">
                <a16:creationId xmlns:a16="http://schemas.microsoft.com/office/drawing/2014/main" id="{F44D6D7D-29A3-4EC8-9CAB-8ECDAE0C1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7086600" cy="4278879"/>
          </a:xfrm>
        </p:spPr>
      </p:pic>
    </p:spTree>
    <p:extLst>
      <p:ext uri="{BB962C8B-B14F-4D97-AF65-F5344CB8AC3E}">
        <p14:creationId xmlns:p14="http://schemas.microsoft.com/office/powerpoint/2010/main" val="4074012130"/>
      </p:ext>
    </p:extLst>
  </p:cSld>
  <p:clrMapOvr>
    <a:masterClrMapping/>
  </p:clrMapOvr>
</p:sld>
</file>

<file path=ppt/theme/theme1.xml><?xml version="1.0" encoding="utf-8"?>
<a:theme xmlns:a="http://schemas.openxmlformats.org/drawingml/2006/main" name="uccs-powerpoint-template-2014-cobran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FA347C9-0511-AA46-BA7E-754B246E9CF1}" vid="{8B10020A-6B71-DA4E-ABE6-7C5A2419F8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uccs-powerpoint-template-2014-cobranded</Template>
  <TotalTime>512</TotalTime>
  <Words>885</Words>
  <Application>Microsoft Office PowerPoint</Application>
  <PresentationFormat>Widescreen</PresentationFormat>
  <Paragraphs>111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Arial Black</vt:lpstr>
      <vt:lpstr>Calibri</vt:lpstr>
      <vt:lpstr>uccs-powerpoint-template-2014-cobranded</vt:lpstr>
      <vt:lpstr>UCCS 2021 Campus Workplace &amp; Culture Survey Strategic Metric Summary</vt:lpstr>
      <vt:lpstr>Outline</vt:lpstr>
      <vt:lpstr>UCCS Response Rates per Survey</vt:lpstr>
      <vt:lpstr>Comfortable Expressing Ideas</vt:lpstr>
      <vt:lpstr>I. Comfortable Expressing Ideas - Summary   I am comfortable expressing ideas or opinions without fear it will affect how people in the class/department treat me. </vt:lpstr>
      <vt:lpstr>I. Comfortable Expressing Ideas - Undergrads   Undergraduate Students: I am comfortable expressing ideas or opinions in class without fear it will affect how people in the class treat me.  </vt:lpstr>
      <vt:lpstr>I. Comfortable Expressing Ideas – Grad Students   Graduate Students: I am comfortable expressing ideas or opinions without fear it will affect how individuals in my department treat me. </vt:lpstr>
      <vt:lpstr>I. Comfortable Expressing Ideas - Faculty   Faculty: I am comfortable expressing ideas or opinions in class without fear it will affect how people in the class treat me. </vt:lpstr>
      <vt:lpstr>I. Comfortable Expressing Ideas - Staff   Staff: I am comfortable expressing ideas or opinions in class without fear it will affect how people in the class treat me. </vt:lpstr>
      <vt:lpstr>Harassment &amp; Discrimination</vt:lpstr>
      <vt:lpstr>I. Harassment &amp; Discrimination - Summary   If I reported discrimination or harassment, my concerns would be taken seriously by my campus. </vt:lpstr>
      <vt:lpstr>II. Harassment &amp; Discrimination - Undergrads   Undergraduate Students: If I reported discrimination or harassment, my concerns would be taken seriously by my campus.</vt:lpstr>
      <vt:lpstr>II. Harassment &amp; Discrimination – Grad Students   Graduate Students: If I reported discrimination or harassment, my concerns would be taken seriously by my campus. </vt:lpstr>
      <vt:lpstr>II. Harassment &amp; Discrimination - Faculty   Faculty: If I reported discrimination or harassment, my concerns would be taken seriously by my campus.</vt:lpstr>
      <vt:lpstr>II. Harassment &amp; Discrimination - Staff   Staff: If I reported discrimination or harassment, my concerns would be taken seriously by my campus. </vt:lpstr>
      <vt:lpstr>Incivility</vt:lpstr>
      <vt:lpstr>III. Incivility - Undergrads   Undergraduate Students: ...have you experienced any of these behaviors in the context of your CU-related activities? (54% have not; 16% did not respond) </vt:lpstr>
      <vt:lpstr>III. Incivility – Grad Students   Graduate Students: ...have you experienced any of these behaviors in the context of your CU-related activities? (53% have not; 12% did not respond) </vt:lpstr>
      <vt:lpstr>III. Incivility - Faculty   Faculty: ...have you experienced any of these behaviors in the context of your CU-related activities? (46% have not; 11% did not respond) </vt:lpstr>
      <vt:lpstr>III. Incivility - Staff   Staff: ...have you experienced any of these behaviors in the context of your CU-related activities? (42% have not; 2% did not respond) </vt:lpstr>
      <vt:lpstr>Work &amp; Life Balance</vt:lpstr>
      <vt:lpstr>IV. Work &amp; Life Balance - Faculty   Faculty: My department values the balance between my job and life outside the work setting.</vt:lpstr>
      <vt:lpstr>IV. Work &amp; Life Balance - Staff   Staff: My department values the balance between my job and life outside the work setting.</vt:lpstr>
      <vt:lpstr>Wellness Programs</vt:lpstr>
      <vt:lpstr>V. Wellness Programs - Faculty   Faculty: ...barriers that prevent you from participating in wellness-at-work programs (top ten shown; 7% did not respond) </vt:lpstr>
      <vt:lpstr>V. Wellness Programs - Staff   Staff: ...barrier that prevents you from participating in wellness-at-work programs (top ten shown; 6% did not respond)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Schaming</dc:creator>
  <cp:lastModifiedBy>Robyn Marschke</cp:lastModifiedBy>
  <cp:revision>151</cp:revision>
  <dcterms:created xsi:type="dcterms:W3CDTF">2021-01-22T16:46:01Z</dcterms:created>
  <dcterms:modified xsi:type="dcterms:W3CDTF">2022-02-17T17:08:12Z</dcterms:modified>
</cp:coreProperties>
</file>